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9"/>
  </p:notesMasterIdLst>
  <p:sldIdLst>
    <p:sldId id="256" r:id="rId3"/>
    <p:sldId id="257" r:id="rId4"/>
    <p:sldId id="258" r:id="rId5"/>
    <p:sldId id="267" r:id="rId6"/>
    <p:sldId id="269" r:id="rId7"/>
    <p:sldId id="264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iXlMryuc2M0toKG4v/ThbQIAeK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customschemas.google.com/relationships/presentationmetadata" Target="metadata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80" cy="40089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4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>
            <a:spLocks noGrp="1"/>
          </p:cNvSpPr>
          <p:nvPr>
            <p:ph type="body" idx="1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12800"/>
            <a:ext cx="7124700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685800" y="4400640"/>
            <a:ext cx="5486040" cy="360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:notes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 sz="14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f67caf98e7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1" name="Google Shape;131;gf67caf98e7_0_4:notes"/>
          <p:cNvSpPr txBox="1">
            <a:spLocks noGrp="1"/>
          </p:cNvSpPr>
          <p:nvPr>
            <p:ph type="body" idx="1"/>
          </p:nvPr>
        </p:nvSpPr>
        <p:spPr>
          <a:xfrm>
            <a:off x="685800" y="4400640"/>
            <a:ext cx="5486100" cy="3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gf67caf98e7_0_4:notes"/>
          <p:cNvSpPr txBox="1"/>
          <p:nvPr/>
        </p:nvSpPr>
        <p:spPr>
          <a:xfrm>
            <a:off x="3884760" y="8685360"/>
            <a:ext cx="2971500" cy="4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3</a:t>
            </a:fld>
            <a:endParaRPr sz="14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f67caf98e7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gf67caf98e7_0_243:notes"/>
          <p:cNvSpPr txBox="1">
            <a:spLocks noGrp="1"/>
          </p:cNvSpPr>
          <p:nvPr>
            <p:ph type="body" idx="1"/>
          </p:nvPr>
        </p:nvSpPr>
        <p:spPr>
          <a:xfrm>
            <a:off x="685800" y="4400640"/>
            <a:ext cx="5486100" cy="3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gf67caf98e7_0_243:notes"/>
          <p:cNvSpPr txBox="1"/>
          <p:nvPr/>
        </p:nvSpPr>
        <p:spPr>
          <a:xfrm>
            <a:off x="3884760" y="8685360"/>
            <a:ext cx="2971500" cy="4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6</a:t>
            </a:fld>
            <a:endParaRPr sz="14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1022472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2"/>
          </p:nvPr>
        </p:nvSpPr>
        <p:spPr>
          <a:xfrm>
            <a:off x="874800" y="4017600"/>
            <a:ext cx="1022472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3"/>
          </p:nvPr>
        </p:nvSpPr>
        <p:spPr>
          <a:xfrm>
            <a:off x="874800" y="401760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4"/>
          </p:nvPr>
        </p:nvSpPr>
        <p:spPr>
          <a:xfrm>
            <a:off x="6114240" y="401760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4331880" y="210312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body" idx="3"/>
          </p:nvPr>
        </p:nvSpPr>
        <p:spPr>
          <a:xfrm>
            <a:off x="7789320" y="210312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body" idx="4"/>
          </p:nvPr>
        </p:nvSpPr>
        <p:spPr>
          <a:xfrm>
            <a:off x="874800" y="401760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5"/>
          </p:nvPr>
        </p:nvSpPr>
        <p:spPr>
          <a:xfrm>
            <a:off x="4331880" y="401760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6"/>
          </p:nvPr>
        </p:nvSpPr>
        <p:spPr>
          <a:xfrm>
            <a:off x="7789320" y="401760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subTitle" idx="1"/>
          </p:nvPr>
        </p:nvSpPr>
        <p:spPr>
          <a:xfrm>
            <a:off x="874800" y="2103120"/>
            <a:ext cx="1022472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1022472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2"/>
          <p:cNvSpPr txBox="1">
            <a:spLocks noGrp="1"/>
          </p:cNvSpPr>
          <p:nvPr>
            <p:ph type="subTitle" idx="1"/>
          </p:nvPr>
        </p:nvSpPr>
        <p:spPr>
          <a:xfrm>
            <a:off x="874800" y="1515240"/>
            <a:ext cx="8327160" cy="272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body" idx="3"/>
          </p:nvPr>
        </p:nvSpPr>
        <p:spPr>
          <a:xfrm>
            <a:off x="874800" y="401760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subTitle" idx="1"/>
          </p:nvPr>
        </p:nvSpPr>
        <p:spPr>
          <a:xfrm>
            <a:off x="874800" y="2103120"/>
            <a:ext cx="1022472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4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4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body" idx="3"/>
          </p:nvPr>
        </p:nvSpPr>
        <p:spPr>
          <a:xfrm>
            <a:off x="6114240" y="401760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5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5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5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5"/>
          <p:cNvSpPr txBox="1">
            <a:spLocks noGrp="1"/>
          </p:cNvSpPr>
          <p:nvPr>
            <p:ph type="body" idx="3"/>
          </p:nvPr>
        </p:nvSpPr>
        <p:spPr>
          <a:xfrm>
            <a:off x="874800" y="4017600"/>
            <a:ext cx="1022472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6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6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1022472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6"/>
          <p:cNvSpPr txBox="1">
            <a:spLocks noGrp="1"/>
          </p:cNvSpPr>
          <p:nvPr>
            <p:ph type="body" idx="2"/>
          </p:nvPr>
        </p:nvSpPr>
        <p:spPr>
          <a:xfrm>
            <a:off x="874800" y="4017600"/>
            <a:ext cx="1022472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7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7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7"/>
          <p:cNvSpPr txBox="1">
            <a:spLocks noGrp="1"/>
          </p:cNvSpPr>
          <p:nvPr>
            <p:ph type="body" idx="3"/>
          </p:nvPr>
        </p:nvSpPr>
        <p:spPr>
          <a:xfrm>
            <a:off x="874800" y="401760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7"/>
          <p:cNvSpPr txBox="1">
            <a:spLocks noGrp="1"/>
          </p:cNvSpPr>
          <p:nvPr>
            <p:ph type="body" idx="4"/>
          </p:nvPr>
        </p:nvSpPr>
        <p:spPr>
          <a:xfrm>
            <a:off x="6114240" y="401760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8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8"/>
          <p:cNvSpPr txBox="1">
            <a:spLocks noGrp="1"/>
          </p:cNvSpPr>
          <p:nvPr>
            <p:ph type="body" idx="2"/>
          </p:nvPr>
        </p:nvSpPr>
        <p:spPr>
          <a:xfrm>
            <a:off x="4331880" y="210312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8"/>
          <p:cNvSpPr txBox="1">
            <a:spLocks noGrp="1"/>
          </p:cNvSpPr>
          <p:nvPr>
            <p:ph type="body" idx="3"/>
          </p:nvPr>
        </p:nvSpPr>
        <p:spPr>
          <a:xfrm>
            <a:off x="7789320" y="210312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4"/>
          </p:nvPr>
        </p:nvSpPr>
        <p:spPr>
          <a:xfrm>
            <a:off x="874800" y="401760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8"/>
          <p:cNvSpPr txBox="1">
            <a:spLocks noGrp="1"/>
          </p:cNvSpPr>
          <p:nvPr>
            <p:ph type="body" idx="5"/>
          </p:nvPr>
        </p:nvSpPr>
        <p:spPr>
          <a:xfrm>
            <a:off x="4331880" y="401760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8"/>
          <p:cNvSpPr txBox="1">
            <a:spLocks noGrp="1"/>
          </p:cNvSpPr>
          <p:nvPr>
            <p:ph type="body" idx="6"/>
          </p:nvPr>
        </p:nvSpPr>
        <p:spPr>
          <a:xfrm>
            <a:off x="7789320" y="4017600"/>
            <a:ext cx="32922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1022472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subTitle" idx="1"/>
          </p:nvPr>
        </p:nvSpPr>
        <p:spPr>
          <a:xfrm>
            <a:off x="874800" y="1515240"/>
            <a:ext cx="8327160" cy="2724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3"/>
          </p:nvPr>
        </p:nvSpPr>
        <p:spPr>
          <a:xfrm>
            <a:off x="874800" y="401760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3"/>
          </p:nvPr>
        </p:nvSpPr>
        <p:spPr>
          <a:xfrm>
            <a:off x="6114240" y="401760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2"/>
          </p:nvPr>
        </p:nvSpPr>
        <p:spPr>
          <a:xfrm>
            <a:off x="6114240" y="2103120"/>
            <a:ext cx="498960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3"/>
          </p:nvPr>
        </p:nvSpPr>
        <p:spPr>
          <a:xfrm>
            <a:off x="874800" y="4017600"/>
            <a:ext cx="10224720" cy="174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>
            <a:off x="1107360" y="39614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body" idx="1"/>
          </p:nvPr>
        </p:nvSpPr>
        <p:spPr>
          <a:xfrm>
            <a:off x="1106640" y="4557960"/>
            <a:ext cx="8327520" cy="469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2"/>
          </p:nvPr>
        </p:nvSpPr>
        <p:spPr>
          <a:xfrm>
            <a:off x="1106640" y="5043600"/>
            <a:ext cx="8327520" cy="469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5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5"/>
          <p:cNvSpPr txBox="1">
            <a:spLocks noGrp="1"/>
          </p:cNvSpPr>
          <p:nvPr>
            <p:ph type="body" idx="1"/>
          </p:nvPr>
        </p:nvSpPr>
        <p:spPr>
          <a:xfrm>
            <a:off x="874800" y="2103120"/>
            <a:ext cx="10224720" cy="366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5" name="Google Shape;65;p5"/>
          <p:cNvSpPr txBox="1">
            <a:spLocks noGrp="1"/>
          </p:cNvSpPr>
          <p:nvPr>
            <p:ph type="title"/>
          </p:nvPr>
        </p:nvSpPr>
        <p:spPr>
          <a:xfrm>
            <a:off x="874800" y="1515240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6" name="Google Shape;66;p5"/>
          <p:cNvSpPr/>
          <p:nvPr/>
        </p:nvSpPr>
        <p:spPr>
          <a:xfrm>
            <a:off x="9414000" y="6216840"/>
            <a:ext cx="2249280" cy="33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z="1600" b="0" i="0" u="none" strike="noStrike" cap="none">
                <a:solidFill>
                  <a:srgbClr val="73737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6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y.linkedin.com/in/sofia-n-andreou-a3907340" TargetMode="Externa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y.linkedin.com/in/sofia-n-andreou-a3907340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/>
          <p:nvPr/>
        </p:nvSpPr>
        <p:spPr>
          <a:xfrm>
            <a:off x="1078785" y="4405355"/>
            <a:ext cx="8327160" cy="58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500" b="1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COST Fin AI Country Update: </a:t>
            </a:r>
            <a:r>
              <a:rPr lang="en-GB" sz="3500" b="1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Cyprus</a:t>
            </a:r>
            <a:endParaRPr sz="350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0" name="Google Shape;120;p1"/>
          <p:cNvSpPr txBox="1"/>
          <p:nvPr/>
        </p:nvSpPr>
        <p:spPr>
          <a:xfrm>
            <a:off x="1175700" y="4589675"/>
            <a:ext cx="8327400" cy="4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1" name="Google Shape;121;p1"/>
          <p:cNvSpPr txBox="1"/>
          <p:nvPr/>
        </p:nvSpPr>
        <p:spPr>
          <a:xfrm>
            <a:off x="9503100" y="5906475"/>
            <a:ext cx="2062200" cy="5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B7B7B7"/>
                </a:solidFill>
                <a:latin typeface="Trebuchet MS"/>
                <a:ea typeface="Trebuchet MS"/>
                <a:cs typeface="Trebuchet MS"/>
                <a:sym typeface="Trebuchet MS"/>
              </a:rPr>
              <a:t>Cyprus</a:t>
            </a:r>
            <a:r>
              <a:rPr lang="pl-PL" dirty="0">
                <a:solidFill>
                  <a:srgbClr val="B7B7B7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en-GB" dirty="0">
                <a:solidFill>
                  <a:srgbClr val="B7B7B7"/>
                </a:solidFill>
                <a:latin typeface="Trebuchet MS"/>
                <a:ea typeface="Trebuchet MS"/>
                <a:cs typeface="Trebuchet MS"/>
                <a:sym typeface="Trebuchet MS"/>
              </a:rPr>
              <a:t>June</a:t>
            </a:r>
            <a:r>
              <a:rPr lang="pl-PL" dirty="0">
                <a:solidFill>
                  <a:srgbClr val="B7B7B7"/>
                </a:solidFill>
                <a:latin typeface="Trebuchet MS"/>
                <a:ea typeface="Trebuchet MS"/>
                <a:cs typeface="Trebuchet MS"/>
                <a:sym typeface="Trebuchet MS"/>
              </a:rPr>
              <a:t> 202</a:t>
            </a:r>
            <a:r>
              <a:rPr lang="en-GB" dirty="0">
                <a:solidFill>
                  <a:srgbClr val="B7B7B7"/>
                </a:solidFill>
                <a:latin typeface="Trebuchet MS"/>
                <a:ea typeface="Trebuchet MS"/>
                <a:cs typeface="Trebuchet MS"/>
                <a:sym typeface="Trebuchet MS"/>
              </a:rPr>
              <a:t>4</a:t>
            </a:r>
            <a:endParaRPr dirty="0">
              <a:solidFill>
                <a:srgbClr val="B7B7B7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 txBox="1"/>
          <p:nvPr/>
        </p:nvSpPr>
        <p:spPr>
          <a:xfrm>
            <a:off x="765600" y="2609849"/>
            <a:ext cx="10660800" cy="323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32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r>
              <a:rPr lang="en-GB" sz="2000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Associate Prof</a:t>
            </a:r>
            <a:r>
              <a:rPr lang="pl-PL" sz="2000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. </a:t>
            </a:r>
            <a:r>
              <a:rPr lang="en-GB" sz="2000" b="1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Andreas Gregoriades</a:t>
            </a:r>
            <a:r>
              <a:rPr lang="pl-PL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, MC1, </a:t>
            </a:r>
            <a:r>
              <a:rPr lang="en-GB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Cyprus University of Technology</a:t>
            </a:r>
            <a:endParaRPr sz="2000" i="0" u="none" strike="noStrike" cap="none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-35532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r>
              <a:rPr lang="en-GB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Assistant Prof</a:t>
            </a:r>
            <a:r>
              <a:rPr lang="pl-PL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. </a:t>
            </a:r>
            <a:r>
              <a:rPr lang="pl-PL" sz="2000" b="1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Ifigenia GEORGIOU</a:t>
            </a:r>
            <a:r>
              <a:rPr lang="pl-PL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, MC2, University </a:t>
            </a:r>
            <a:r>
              <a:rPr lang="en-GB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of Nicosia</a:t>
            </a:r>
            <a:endParaRPr sz="2000" i="0" u="none" strike="noStrike" cap="none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8" name="Google Shape;128;p2"/>
          <p:cNvSpPr txBox="1"/>
          <p:nvPr/>
        </p:nvSpPr>
        <p:spPr>
          <a:xfrm>
            <a:off x="876185" y="1892775"/>
            <a:ext cx="8327100" cy="5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MC Members</a:t>
            </a:r>
            <a:endParaRPr sz="280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f67caf98e7_0_4"/>
          <p:cNvSpPr txBox="1"/>
          <p:nvPr/>
        </p:nvSpPr>
        <p:spPr>
          <a:xfrm>
            <a:off x="1047175" y="2446475"/>
            <a:ext cx="10502400" cy="420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32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r>
              <a:rPr lang="pl-PL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Prof. </a:t>
            </a:r>
            <a:r>
              <a:rPr lang="en-GB" sz="2000" b="1" i="0" u="none" strike="noStrike" cap="none" dirty="0" err="1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Loizos</a:t>
            </a:r>
            <a:r>
              <a:rPr lang="en-GB" sz="2000" b="1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 Michael</a:t>
            </a:r>
            <a:r>
              <a:rPr lang="en-GB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, Open University Cyprus</a:t>
            </a:r>
          </a:p>
          <a:p>
            <a:pPr marL="457200" marR="0" lvl="0" indent="-35532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r>
              <a:rPr lang="en-GB" sz="2000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Dr Christos </a:t>
            </a:r>
            <a:r>
              <a:rPr lang="en-GB" sz="2000" dirty="0" err="1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Themistocleous</a:t>
            </a:r>
            <a:r>
              <a:rPr lang="en-GB" sz="2000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, Cyprus University of Technology</a:t>
            </a:r>
            <a:endParaRPr sz="2000" i="0" u="none" strike="noStrike" cap="none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indent="-355320">
              <a:lnSpc>
                <a:spcPct val="150000"/>
              </a:lnSpc>
              <a:buClr>
                <a:srgbClr val="2D3778"/>
              </a:buClr>
              <a:buSzPts val="2000"/>
              <a:buFont typeface="Trebuchet MS"/>
              <a:buChar char="▪"/>
            </a:pPr>
            <a:endParaRPr lang="pl-PL" sz="2000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indent="-355320">
              <a:lnSpc>
                <a:spcPct val="150000"/>
              </a:lnSpc>
              <a:buClr>
                <a:srgbClr val="2D3778"/>
              </a:buClr>
              <a:buSzPts val="2000"/>
              <a:buFont typeface="Trebuchet MS"/>
              <a:buChar char="▪"/>
            </a:pPr>
            <a:endParaRPr lang="pl-PL" sz="2000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-35532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endParaRPr sz="200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00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5" name="Google Shape;135;gf67caf98e7_0_4"/>
          <p:cNvSpPr txBox="1"/>
          <p:nvPr/>
        </p:nvSpPr>
        <p:spPr>
          <a:xfrm>
            <a:off x="1047175" y="1859075"/>
            <a:ext cx="8327100" cy="5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00" b="1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Other</a:t>
            </a:r>
            <a:r>
              <a:rPr lang="pl-PL" sz="2800" b="1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 Members </a:t>
            </a:r>
            <a:endParaRPr sz="280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ACAA75-E472-3360-3524-67634678D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737373"/>
                </a:solidFill>
                <a:latin typeface="Trebuchet MS"/>
              </a:rPr>
              <a:t>Dissemination of the Action </a:t>
            </a:r>
            <a:endParaRPr lang="el-GR" sz="2800" b="1" dirty="0">
              <a:solidFill>
                <a:srgbClr val="737373"/>
              </a:solidFill>
              <a:latin typeface="Trebuchet MS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39BDC77-981A-05A6-E696-15A40522E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4800" y="2474595"/>
            <a:ext cx="10224720" cy="4247438"/>
          </a:xfrm>
        </p:spPr>
        <p:txBody>
          <a:bodyPr/>
          <a:lstStyle/>
          <a:p>
            <a:pPr marL="180975" indent="0">
              <a:lnSpc>
                <a:spcPct val="150000"/>
              </a:lnSpc>
            </a:pPr>
            <a:endParaRPr lang="en-US" sz="1400" dirty="0">
              <a:solidFill>
                <a:srgbClr val="737373"/>
              </a:solidFill>
              <a:latin typeface="Trebuchet MS"/>
            </a:endParaRPr>
          </a:p>
          <a:p>
            <a:r>
              <a:rPr lang="en-US" sz="1600" b="1" dirty="0">
                <a:solidFill>
                  <a:srgbClr val="737373"/>
                </a:solidFill>
                <a:latin typeface="Trebuchet MS"/>
              </a:rPr>
              <a:t>New publications that use AI/Data analytics and XAI techniques on textual data</a:t>
            </a:r>
            <a:endParaRPr lang="en-US" sz="1600" b="1" dirty="0">
              <a:solidFill>
                <a:srgbClr val="777777"/>
              </a:solidFill>
              <a:latin typeface="Arial" panose="020B0604020202020204" pitchFamily="34" charset="0"/>
            </a:endParaRP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737373"/>
                </a:solidFill>
                <a:latin typeface="Trebuchet MS"/>
              </a:rPr>
              <a:t>Credit Market Freedom and Corporate Decisions. </a:t>
            </a:r>
            <a:r>
              <a:rPr lang="en-GB" sz="1600" dirty="0" err="1">
                <a:solidFill>
                  <a:srgbClr val="737373"/>
                </a:solidFill>
                <a:latin typeface="Trebuchet MS"/>
              </a:rPr>
              <a:t>A.Iona,A</a:t>
            </a:r>
            <a:r>
              <a:rPr lang="en-GB" sz="1600" dirty="0">
                <a:solidFill>
                  <a:srgbClr val="737373"/>
                </a:solidFill>
                <a:latin typeface="Trebuchet MS"/>
              </a:rPr>
              <a:t>. </a:t>
            </a:r>
            <a:r>
              <a:rPr lang="en-GB" sz="1600" dirty="0" err="1">
                <a:solidFill>
                  <a:srgbClr val="737373"/>
                </a:solidFill>
                <a:latin typeface="Trebuchet MS"/>
              </a:rPr>
              <a:t>Calef,I</a:t>
            </a:r>
            <a:r>
              <a:rPr lang="en-GB" sz="1600" dirty="0">
                <a:solidFill>
                  <a:srgbClr val="737373"/>
                </a:solidFill>
                <a:latin typeface="Trebuchet MS"/>
              </a:rPr>
              <a:t> Georgiou. (2023),  Mathematics., 11(7):1670.</a:t>
            </a:r>
            <a:endParaRPr lang="en-US" sz="1600" dirty="0">
              <a:solidFill>
                <a:srgbClr val="737373"/>
              </a:solidFill>
              <a:latin typeface="Trebuchet MS"/>
            </a:endParaRP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737373"/>
                </a:solidFill>
                <a:latin typeface="Trebuchet MS"/>
              </a:rPr>
              <a:t>Supporting organizational decisions on How to improve customer repurchase using multi-instance counterfactual explanations</a:t>
            </a:r>
            <a:r>
              <a:rPr lang="en-US" sz="1600" dirty="0">
                <a:solidFill>
                  <a:srgbClr val="737373"/>
                </a:solidFill>
                <a:latin typeface="Trebuchet MS"/>
              </a:rPr>
              <a:t>, (2024) </a:t>
            </a:r>
            <a:r>
              <a:rPr lang="en-US" sz="1600" dirty="0" err="1">
                <a:solidFill>
                  <a:srgbClr val="737373"/>
                </a:solidFill>
                <a:latin typeface="Trebuchet MS"/>
              </a:rPr>
              <a:t>A.Artelt</a:t>
            </a:r>
            <a:r>
              <a:rPr lang="en-US" sz="1600" dirty="0">
                <a:solidFill>
                  <a:srgbClr val="737373"/>
                </a:solidFill>
                <a:latin typeface="Trebuchet MS"/>
              </a:rPr>
              <a:t>, A. Gregoriades, Decision Support Systems, 114249</a:t>
            </a: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rgbClr val="737373"/>
                </a:solidFill>
                <a:latin typeface="Trebuchet MS"/>
              </a:rPr>
              <a:t>A Two-Stage Algorithm for Cost-Efficient Multi-instance Counterfactual Explanations, (</a:t>
            </a:r>
            <a:r>
              <a:rPr lang="en-GB" sz="1600" dirty="0">
                <a:solidFill>
                  <a:srgbClr val="737373"/>
                </a:solidFill>
                <a:latin typeface="Trebuchet MS"/>
              </a:rPr>
              <a:t>2024) </a:t>
            </a:r>
            <a:r>
              <a:rPr lang="en-GB" sz="1600" i="1" dirty="0">
                <a:solidFill>
                  <a:srgbClr val="737373"/>
                </a:solidFill>
                <a:latin typeface="Trebuchet MS"/>
              </a:rPr>
              <a:t>A. </a:t>
            </a:r>
            <a:r>
              <a:rPr lang="en-GB" sz="1600" i="1" dirty="0" err="1">
                <a:solidFill>
                  <a:srgbClr val="737373"/>
                </a:solidFill>
                <a:latin typeface="Trebuchet MS"/>
              </a:rPr>
              <a:t>Artelt</a:t>
            </a:r>
            <a:r>
              <a:rPr lang="en-GB" sz="1600" i="1" dirty="0">
                <a:solidFill>
                  <a:srgbClr val="737373"/>
                </a:solidFill>
                <a:latin typeface="Trebuchet MS"/>
              </a:rPr>
              <a:t>, A. Gregoriades,</a:t>
            </a:r>
            <a:r>
              <a:rPr lang="en-GB" sz="1600" b="1" i="0" dirty="0">
                <a:solidFill>
                  <a:srgbClr val="FFFFFF"/>
                </a:solidFill>
                <a:effectLst/>
                <a:highlight>
                  <a:srgbClr val="FFFFFF"/>
                </a:highlight>
                <a:latin typeface="Nunito Sans" panose="020F0502020204030204" pitchFamily="2" charset="0"/>
              </a:rPr>
              <a:t> </a:t>
            </a:r>
            <a:r>
              <a:rPr lang="en-GB" sz="1600" b="1" i="0" dirty="0">
                <a:solidFill>
                  <a:schemeClr val="tx2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Nunito Sans" panose="020F0502020204030204" pitchFamily="2" charset="0"/>
              </a:rPr>
              <a:t>The 2nd World Conference on </a:t>
            </a:r>
            <a:r>
              <a:rPr lang="en-GB" sz="1600" b="1" i="0" dirty="0" err="1">
                <a:solidFill>
                  <a:schemeClr val="tx2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Nunito Sans" panose="020F0502020204030204" pitchFamily="2" charset="0"/>
              </a:rPr>
              <a:t>eXplainable</a:t>
            </a:r>
            <a:r>
              <a:rPr lang="en-GB" sz="1600" b="1" i="0" dirty="0">
                <a:solidFill>
                  <a:schemeClr val="tx2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Nunito Sans" panose="020F0502020204030204" pitchFamily="2" charset="0"/>
              </a:rPr>
              <a:t> Artificial Intelligence</a:t>
            </a:r>
            <a:r>
              <a:rPr lang="en-GB" sz="1600" i="1" dirty="0">
                <a:solidFill>
                  <a:schemeClr val="tx2">
                    <a:lumMod val="50000"/>
                  </a:schemeClr>
                </a:solidFill>
                <a:latin typeface="Trebuchet MS"/>
              </a:rPr>
              <a:t>, Malta</a:t>
            </a: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i="1" dirty="0">
                <a:solidFill>
                  <a:srgbClr val="737373"/>
                </a:solidFill>
                <a:latin typeface="Trebuchet MS"/>
              </a:rPr>
              <a:t>Applying Machine Learning in Personality-based Persuasion Marketing, (</a:t>
            </a:r>
            <a:r>
              <a:rPr lang="en-GB" sz="1600" dirty="0">
                <a:solidFill>
                  <a:srgbClr val="737373"/>
                </a:solidFill>
                <a:latin typeface="Trebuchet MS"/>
              </a:rPr>
              <a:t>2023) </a:t>
            </a:r>
            <a:r>
              <a:rPr lang="en-GB" sz="1600" i="1" dirty="0">
                <a:solidFill>
                  <a:srgbClr val="737373"/>
                </a:solidFill>
                <a:latin typeface="Trebuchet MS"/>
              </a:rPr>
              <a:t>E. Christodoulou &amp; A. Gregoriades</a:t>
            </a:r>
            <a:r>
              <a:rPr lang="en-GB" sz="1600" b="0" i="0" dirty="0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IEEE International Conference on Data Mining Workshops (ICDMW), 16-23</a:t>
            </a:r>
            <a:endParaRPr lang="en-US" sz="1600" dirty="0">
              <a:solidFill>
                <a:srgbClr val="737373"/>
              </a:solidFill>
              <a:latin typeface="Trebuchet MS"/>
            </a:endParaRPr>
          </a:p>
          <a:p>
            <a:pPr marL="180975" indent="0">
              <a:lnSpc>
                <a:spcPct val="150000"/>
              </a:lnSpc>
            </a:pPr>
            <a:endParaRPr lang="en-US" sz="1600" dirty="0">
              <a:solidFill>
                <a:srgbClr val="737373"/>
              </a:solidFill>
              <a:latin typeface="Trebuchet MS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737373"/>
                </a:solidFill>
                <a:latin typeface="Trebuchet MS"/>
              </a:rPr>
              <a:t>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887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ACAA75-E472-3360-3524-67634678D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737373"/>
                </a:solidFill>
                <a:latin typeface="Trebuchet MS"/>
              </a:rPr>
              <a:t>Dissemination of the Action </a:t>
            </a:r>
            <a:endParaRPr lang="el-GR" sz="2800" b="1" dirty="0">
              <a:solidFill>
                <a:srgbClr val="737373"/>
              </a:solidFill>
              <a:latin typeface="Trebuchet MS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39BDC77-981A-05A6-E696-15A40522E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4800" y="2474595"/>
            <a:ext cx="10224720" cy="4247438"/>
          </a:xfrm>
        </p:spPr>
        <p:txBody>
          <a:bodyPr/>
          <a:lstStyle/>
          <a:p>
            <a:pPr marL="180975" indent="0">
              <a:lnSpc>
                <a:spcPct val="150000"/>
              </a:lnSpc>
            </a:pPr>
            <a:endParaRPr lang="en-US" sz="1400" dirty="0">
              <a:solidFill>
                <a:srgbClr val="737373"/>
              </a:solidFill>
              <a:latin typeface="Trebuchet MS"/>
            </a:endParaRPr>
          </a:p>
          <a:p>
            <a:r>
              <a:rPr lang="en-US" sz="1600" b="1" dirty="0">
                <a:solidFill>
                  <a:srgbClr val="737373"/>
                </a:solidFill>
                <a:latin typeface="Trebuchet MS"/>
              </a:rPr>
              <a:t>New publications that use AI/Data analytics and XAI techniques on textual data</a:t>
            </a:r>
            <a:endParaRPr lang="en-US" sz="1600" b="1" dirty="0">
              <a:solidFill>
                <a:srgbClr val="777777"/>
              </a:solidFill>
              <a:latin typeface="Arial" panose="020B0604020202020204" pitchFamily="34" charset="0"/>
            </a:endParaRP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737373"/>
                </a:solidFill>
                <a:latin typeface="Trebuchet MS"/>
              </a:rPr>
              <a:t>Computational argumentation: a foundation for human-centric AI,(2024),E Dietz, A Kakas, L Michael, Frontiers in Artificial Intelligence 7, 1382426</a:t>
            </a: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737373"/>
                </a:solidFill>
                <a:latin typeface="Trebuchet MS"/>
              </a:rPr>
              <a:t>Neural Sculpting: Uncovering hierarchically modular task structure in neural networks through pruning and network </a:t>
            </a:r>
            <a:r>
              <a:rPr lang="en-GB" sz="1600" dirty="0" err="1">
                <a:solidFill>
                  <a:srgbClr val="737373"/>
                </a:solidFill>
                <a:latin typeface="Trebuchet MS"/>
              </a:rPr>
              <a:t>analysis,S</a:t>
            </a:r>
            <a:r>
              <a:rPr lang="en-GB" sz="1600" dirty="0">
                <a:solidFill>
                  <a:srgbClr val="737373"/>
                </a:solidFill>
                <a:latin typeface="Trebuchet MS"/>
              </a:rPr>
              <a:t> </a:t>
            </a:r>
            <a:r>
              <a:rPr lang="en-GB" sz="1600" dirty="0" err="1">
                <a:solidFill>
                  <a:srgbClr val="737373"/>
                </a:solidFill>
                <a:latin typeface="Trebuchet MS"/>
              </a:rPr>
              <a:t>Malakarjun</a:t>
            </a:r>
            <a:r>
              <a:rPr lang="en-GB" sz="1600" dirty="0">
                <a:solidFill>
                  <a:srgbClr val="737373"/>
                </a:solidFill>
                <a:latin typeface="Trebuchet MS"/>
              </a:rPr>
              <a:t> Patil, L Michael, C </a:t>
            </a:r>
            <a:r>
              <a:rPr lang="en-GB" sz="1600" dirty="0" err="1">
                <a:solidFill>
                  <a:srgbClr val="737373"/>
                </a:solidFill>
                <a:latin typeface="Trebuchet MS"/>
              </a:rPr>
              <a:t>Dovrolis</a:t>
            </a:r>
            <a:r>
              <a:rPr lang="en-GB" sz="1600" dirty="0">
                <a:solidFill>
                  <a:srgbClr val="737373"/>
                </a:solidFill>
                <a:latin typeface="Trebuchet MS"/>
              </a:rPr>
              <a:t>, (2024),Advances in Neural Information Processing Systems 36</a:t>
            </a: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Visual Perception of Obstacles: Do Humans and Machines Focus on the Same Image Features? (2024) C </a:t>
            </a:r>
            <a:r>
              <a:rPr lang="en-GB" sz="1600" b="0" i="0" dirty="0" err="1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Kyriakides</a:t>
            </a:r>
            <a:r>
              <a:rPr lang="en-GB" sz="1600" b="0" i="0" dirty="0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M </a:t>
            </a:r>
            <a:r>
              <a:rPr lang="en-GB" sz="1600" b="0" i="0" dirty="0" err="1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Thoma</a:t>
            </a:r>
            <a:r>
              <a:rPr lang="en-GB" sz="1600" b="0" i="0" dirty="0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Z </a:t>
            </a:r>
            <a:r>
              <a:rPr lang="en-GB" sz="1600" b="0" i="0" dirty="0" err="1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Theodosiou</a:t>
            </a:r>
            <a:r>
              <a:rPr lang="en-GB" sz="1600" b="0" i="0" dirty="0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H </a:t>
            </a:r>
            <a:r>
              <a:rPr lang="en-GB" sz="1600" b="0" i="0" dirty="0" err="1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Partaourides</a:t>
            </a:r>
            <a:r>
              <a:rPr lang="en-GB" sz="1600" b="0" i="0" dirty="0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L Michael, - 19th International Conference on Computer Vision Theory and Applications, 357, 364</a:t>
            </a:r>
          </a:p>
          <a:p>
            <a:pPr marL="5143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77777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 Coachable Parser of Natural Language Advice. (2024), C Ioannou, L Michael, ICAART (2), 500-510</a:t>
            </a:r>
          </a:p>
          <a:p>
            <a:pPr marL="180975" indent="0">
              <a:lnSpc>
                <a:spcPct val="150000"/>
              </a:lnSpc>
            </a:pPr>
            <a:endParaRPr lang="en-US" sz="1600" dirty="0">
              <a:solidFill>
                <a:srgbClr val="737373"/>
              </a:solidFill>
              <a:latin typeface="Trebuchet MS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737373"/>
                </a:solidFill>
                <a:latin typeface="Trebuchet MS"/>
              </a:rPr>
              <a:t>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7534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f67caf98e7_0_243"/>
          <p:cNvSpPr txBox="1"/>
          <p:nvPr/>
        </p:nvSpPr>
        <p:spPr>
          <a:xfrm>
            <a:off x="885250" y="1707225"/>
            <a:ext cx="10502400" cy="43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00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-35532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r>
              <a:rPr lang="en-GB" sz="2000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Investigate the application of LLMs in fraud detection from crowdfunding data</a:t>
            </a:r>
          </a:p>
          <a:p>
            <a:pPr marL="457200" marR="0" lvl="0" indent="-35532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r>
              <a:rPr lang="en-GB" sz="2000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Write research papers on fraud detection from crowdfunding data</a:t>
            </a:r>
          </a:p>
          <a:p>
            <a:pPr marL="457200" marR="0" lvl="0" indent="-35532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r>
              <a:rPr lang="en-GB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Participate in WG activities and attend meetings to contribute to action’s deliverables</a:t>
            </a:r>
          </a:p>
          <a:p>
            <a:pPr marL="457200" marR="0" lvl="0" indent="-35532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r>
              <a:rPr lang="en-GB" sz="2000" i="0" u="none" strike="noStrike" cap="none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Organise STSM between Switzerland and Cyprus to exchange </a:t>
            </a:r>
            <a:r>
              <a:rPr lang="en-GB" sz="2000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knowledge on the use of personality in RL </a:t>
            </a:r>
            <a:r>
              <a:rPr lang="en-GB" sz="200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investment decision-support</a:t>
            </a:r>
            <a:endParaRPr sz="2000" i="0" u="none" strike="noStrike" cap="none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marR="0" lvl="0" indent="-35532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D3778"/>
              </a:buClr>
              <a:buSzPts val="2000"/>
              <a:buFont typeface="Trebuchet MS"/>
              <a:buChar char="▪"/>
            </a:pPr>
            <a:endParaRPr sz="2000" dirty="0">
              <a:solidFill>
                <a:srgbClr val="737373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00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1" name="Google Shape;181;gf67caf98e7_0_243"/>
          <p:cNvSpPr txBox="1"/>
          <p:nvPr/>
        </p:nvSpPr>
        <p:spPr>
          <a:xfrm>
            <a:off x="1038110" y="1707225"/>
            <a:ext cx="8327100" cy="5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pl-PL" sz="2800" b="1" dirty="0">
                <a:solidFill>
                  <a:srgbClr val="737373"/>
                </a:solidFill>
                <a:latin typeface="Trebuchet MS"/>
                <a:ea typeface="Trebuchet MS"/>
                <a:cs typeface="Trebuchet MS"/>
                <a:sym typeface="Trebuchet MS"/>
              </a:rPr>
              <a:t>Planned Actions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737373"/>
      </a:dk2>
      <a:lt2>
        <a:srgbClr val="D2D2CD"/>
      </a:lt2>
      <a:accent1>
        <a:srgbClr val="961E64"/>
      </a:accent1>
      <a:accent2>
        <a:srgbClr val="6E82BE"/>
      </a:accent2>
      <a:accent3>
        <a:srgbClr val="692364"/>
      </a:accent3>
      <a:accent4>
        <a:srgbClr val="2D3778"/>
      </a:accent4>
      <a:accent5>
        <a:srgbClr val="E1783C"/>
      </a:accent5>
      <a:accent6>
        <a:srgbClr val="00AB9D"/>
      </a:accent6>
      <a:hlink>
        <a:srgbClr val="D7D2C3"/>
      </a:hlink>
      <a:folHlink>
        <a:srgbClr val="9B9B9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737373"/>
      </a:dk2>
      <a:lt2>
        <a:srgbClr val="D2D2CD"/>
      </a:lt2>
      <a:accent1>
        <a:srgbClr val="961E64"/>
      </a:accent1>
      <a:accent2>
        <a:srgbClr val="6E82BE"/>
      </a:accent2>
      <a:accent3>
        <a:srgbClr val="692364"/>
      </a:accent3>
      <a:accent4>
        <a:srgbClr val="2D3778"/>
      </a:accent4>
      <a:accent5>
        <a:srgbClr val="E1783C"/>
      </a:accent5>
      <a:accent6>
        <a:srgbClr val="00AB9D"/>
      </a:accent6>
      <a:hlink>
        <a:srgbClr val="D7D2C3"/>
      </a:hlink>
      <a:folHlink>
        <a:srgbClr val="9B9B9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737373"/>
      </a:dk2>
      <a:lt2>
        <a:srgbClr val="D2D2CD"/>
      </a:lt2>
      <a:accent1>
        <a:srgbClr val="961E64"/>
      </a:accent1>
      <a:accent2>
        <a:srgbClr val="6E82BE"/>
      </a:accent2>
      <a:accent3>
        <a:srgbClr val="692364"/>
      </a:accent3>
      <a:accent4>
        <a:srgbClr val="2D3778"/>
      </a:accent4>
      <a:accent5>
        <a:srgbClr val="E1783C"/>
      </a:accent5>
      <a:accent6>
        <a:srgbClr val="00AB9D"/>
      </a:accent6>
      <a:hlink>
        <a:srgbClr val="D7D2C3"/>
      </a:hlink>
      <a:folHlink>
        <a:srgbClr val="9B9B9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398</Words>
  <Application>Microsoft Office PowerPoint</Application>
  <PresentationFormat>Widescreen</PresentationFormat>
  <Paragraphs>38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Nunito Sans</vt:lpstr>
      <vt:lpstr>Times New Roman</vt:lpstr>
      <vt:lpstr>Trebuchet MS</vt:lpstr>
      <vt:lpstr>Office Theme</vt:lpstr>
      <vt:lpstr>Office Theme</vt:lpstr>
      <vt:lpstr>PowerPoint Presentation</vt:lpstr>
      <vt:lpstr>PowerPoint Presentation</vt:lpstr>
      <vt:lpstr>PowerPoint Presentation</vt:lpstr>
      <vt:lpstr>Dissemination of the Action </vt:lpstr>
      <vt:lpstr>Dissemination of the Action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Piotr</dc:creator>
  <cp:lastModifiedBy>Andreas Gregoriades</cp:lastModifiedBy>
  <cp:revision>11</cp:revision>
  <dcterms:modified xsi:type="dcterms:W3CDTF">2024-06-08T06:26:57Z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